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B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75"/>
    <p:restoredTop sz="96327"/>
  </p:normalViewPr>
  <p:slideViewPr>
    <p:cSldViewPr snapToGrid="0" snapToObjects="1">
      <p:cViewPr>
        <p:scale>
          <a:sx n="100" d="100"/>
          <a:sy n="100" d="100"/>
        </p:scale>
        <p:origin x="648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6C3CC7A-7967-754E-96AB-414748AE55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holding, person, standing, shirt&#10;&#10;Description automatically generated">
            <a:extLst>
              <a:ext uri="{FF2B5EF4-FFF2-40B4-BE49-F238E27FC236}">
                <a16:creationId xmlns:a16="http://schemas.microsoft.com/office/drawing/2014/main" id="{0B630AA6-9184-4C4F-9963-4EDD088F85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holding, standing, person, shirt&#10;&#10;Description automatically generated">
            <a:extLst>
              <a:ext uri="{FF2B5EF4-FFF2-40B4-BE49-F238E27FC236}">
                <a16:creationId xmlns:a16="http://schemas.microsoft.com/office/drawing/2014/main" id="{6DB2E05B-83CE-2149-B57D-79C6E9C54D1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man, holding, table, laptop&#10;&#10;Description automatically generated">
            <a:extLst>
              <a:ext uri="{FF2B5EF4-FFF2-40B4-BE49-F238E27FC236}">
                <a16:creationId xmlns:a16="http://schemas.microsoft.com/office/drawing/2014/main" id="{54BFC042-DF17-3F49-AC59-4A24D931D7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E9A752C-23BB-EE4C-8EDC-25AAF80721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outdoor, standing, looking, holding&#10;&#10;Description automatically generated">
            <a:extLst>
              <a:ext uri="{FF2B5EF4-FFF2-40B4-BE49-F238E27FC236}">
                <a16:creationId xmlns:a16="http://schemas.microsoft.com/office/drawing/2014/main" id="{46F0F85A-C142-434C-91F0-19C28425ADB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846452CE-A870-5049-AF45-30DAE9E9769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54072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43AD352D-DA8B-8146-A132-0981C97A4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953075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1FD621D-1631-FA44-8C87-22FD6F2B48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1" y="1041400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4742731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1">
            <a:extLst>
              <a:ext uri="{FF2B5EF4-FFF2-40B4-BE49-F238E27FC236}">
                <a16:creationId xmlns:a16="http://schemas.microsoft.com/office/drawing/2014/main" id="{DEE94AD6-BD2B-A840-BFF5-4AEF37AF3C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913089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Title 11">
            <a:extLst>
              <a:ext uri="{FF2B5EF4-FFF2-40B4-BE49-F238E27FC236}">
                <a16:creationId xmlns:a16="http://schemas.microsoft.com/office/drawing/2014/main" id="{BE806B2D-FF9D-F94D-8A12-C401E775A3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2194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8747103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130846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2704394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5E3BD13C-4E14-D842-8EE5-480727ED0A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89169481-34A3-4049-98EF-FF9DB2D755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CBBDBD4-FEB0-3D41-A238-E6B5CF15164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083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computer, laptop, table&#10;&#10;Description automatically generated">
            <a:extLst>
              <a:ext uri="{FF2B5EF4-FFF2-40B4-BE49-F238E27FC236}">
                <a16:creationId xmlns:a16="http://schemas.microsoft.com/office/drawing/2014/main" id="{7D90E396-2E84-2A42-8B81-835640147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879AA78-66A1-B74E-8017-946753639B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59BD896F-D2D2-9A40-8FEE-AFF54192C28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448F23B-BD60-CB4F-A03A-3EC9369E08F8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F5E70E73-808D-764E-959E-0EC068EB22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25915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38D85AB-502E-6344-ACF9-6A89C737AA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25914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D8738DA9-CE42-7C46-8A5C-1E3D19BA8F4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25911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026F793-EDA3-D648-8ECE-F3B07081F2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ADC5CFD6-69AF-9846-9589-F3E0664BC00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3713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43AD352D-DA8B-8146-A132-0981C97A4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1FD621D-1631-FA44-8C87-22FD6F2B48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1" y="1041400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1">
            <a:extLst>
              <a:ext uri="{FF2B5EF4-FFF2-40B4-BE49-F238E27FC236}">
                <a16:creationId xmlns:a16="http://schemas.microsoft.com/office/drawing/2014/main" id="{DEE94AD6-BD2B-A840-BFF5-4AEF37AF3C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Title 11">
            <a:extLst>
              <a:ext uri="{FF2B5EF4-FFF2-40B4-BE49-F238E27FC236}">
                <a16:creationId xmlns:a16="http://schemas.microsoft.com/office/drawing/2014/main" id="{BE806B2D-FF9D-F94D-8A12-C401E775A3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2194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585FF05-51C6-4545-A370-BD912978F0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7B03A376-F7CB-9149-A78F-83046DA8CA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9779194-5BFB-3A41-BE11-0A0A57B4ECB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able&#10;&#10;Description automatically generated">
            <a:extLst>
              <a:ext uri="{FF2B5EF4-FFF2-40B4-BE49-F238E27FC236}">
                <a16:creationId xmlns:a16="http://schemas.microsoft.com/office/drawing/2014/main" id="{A272F89F-43DE-9D4D-82EF-AF0FD30A9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F95C2EDF-35A4-DB47-B2E3-720532ECE3A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fish&#10;&#10;Description automatically generated">
            <a:extLst>
              <a:ext uri="{FF2B5EF4-FFF2-40B4-BE49-F238E27FC236}">
                <a16:creationId xmlns:a16="http://schemas.microsoft.com/office/drawing/2014/main" id="{26CFC024-9125-8542-A138-C9A12F1EB40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25915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25914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25911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C2DB62-2291-C045-87DA-2D8D0C64AC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FD13B73-7147-4647-9F91-7B1F5FB7E6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15.jp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14.jp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3.jp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image" Target="../media/image16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C5D7FE9-729B-EF42-B94C-BC6CA16EC62C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86ECD80-37DB-0741-BCBE-94AD2127EBC9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A1096EE3-1DCB-D241-997A-884089F16D8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AA04DDB-B71B-D14E-A079-98393CC29E61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1DAAB3D0-7C92-FE4F-BE25-7E9E50099AF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F6F52D65-ADF7-E343-8DBD-E645F72F263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B0AA0F0B-D669-F241-A8FB-1E946E74ADF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27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86" r:id="rId8"/>
    <p:sldLayoutId id="2147483690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oVJKj8lcNQ?t=967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E60349-E733-5946-B6E2-360AA4E11E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378" y="601090"/>
            <a:ext cx="5179810" cy="2305339"/>
          </a:xfrm>
        </p:spPr>
        <p:txBody>
          <a:bodyPr>
            <a:normAutofit/>
          </a:bodyPr>
          <a:lstStyle/>
          <a:p>
            <a:r>
              <a:rPr lang="en-US" sz="2800" dirty="0"/>
              <a:t>Leveraging Large Language Models (LLM) for AIS Vessel Trajectory Prediction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4462FCB-4DB2-0E4A-A1E8-9C60EE12E9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378" y="3137687"/>
            <a:ext cx="5000187" cy="1752600"/>
          </a:xfrm>
        </p:spPr>
        <p:txBody>
          <a:bodyPr/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CSCI 6917 - Guided Research Grad I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Ryan Gross (</a:t>
            </a:r>
            <a:r>
              <a:rPr lang="en-US" sz="20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G47667332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Summer Semester - 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509573-46E2-7A4F-8B57-515709212A1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42950" y="1388212"/>
            <a:ext cx="10391775" cy="3812438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[1] Vaswani, Ashish et al. “Attention is All you Need.” NIPS (2017).</a:t>
            </a:r>
            <a:endParaRPr 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[2] Nguyen, Duong and Ronan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Fablet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“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TrAISformer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-A generative transformer for AIS trajectory prediction.”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ArXiv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abs/2109.03958 (2021): n.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pag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.. </a:t>
            </a:r>
            <a:endParaRPr 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[3] D. Nguyen, R.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Vadaine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G.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Hajduch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R.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Garello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and R.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Fablet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“A Multi-task Deep Learning Architecture for Maritime Surveillance using AIS Data Streams,” in 2018 IEEE International Conference on Data Science and Advanced Analytics (DSAA), Oct. 2018. </a:t>
            </a:r>
            <a:endParaRPr 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[3] D. Nguyen, R.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Vadaine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G.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Hajduch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R.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Garello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and R.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Fablet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“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GeoTrackNet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-A Maritime Anomaly Detector using Probabilistic Neural Network Representation of AIS Tracks and A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Contrario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Detection,” IEEE Transactions on Intelligent Transportation Systems, Feb. 2021.</a:t>
            </a:r>
            <a:endParaRPr 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[5] Ouyang, Long et al. “Training language models to follow instructions with human feedback.”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ArXiv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abs/2203.02155 (2022): n. Pag.</a:t>
            </a:r>
            <a:endParaRPr 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[6] Brown, Tom B. et al. “Language Models are Few-Shot Learners.”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ArXiv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abs/2005.14165 (2020): n. Pag.</a:t>
            </a:r>
            <a:endParaRPr lang="en-US" sz="1200" b="0" dirty="0">
              <a:effectLst/>
            </a:endParaRPr>
          </a:p>
          <a:p>
            <a:br>
              <a:rPr lang="en-US" sz="1200" dirty="0"/>
            </a:br>
            <a:br>
              <a:rPr lang="en-US" sz="1100" dirty="0"/>
            </a:br>
            <a:endParaRPr lang="en-US" sz="1400" dirty="0">
              <a:solidFill>
                <a:srgbClr val="444444"/>
              </a:solidFill>
              <a:latin typeface="Helvetica" panose="020B0604020202020204" pitchFamily="34" charset="0"/>
            </a:endParaRPr>
          </a:p>
          <a:p>
            <a:pPr marL="1143000" lvl="1" indent="-457200" fontAlgn="base">
              <a:buFont typeface="+mj-lt"/>
              <a:buAutoNum type="arabicPeriod"/>
            </a:pPr>
            <a:endParaRPr lang="en-US" sz="1200" b="1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457200" indent="-457200" algn="l" fontAlgn="base">
              <a:buFont typeface="+mj-lt"/>
              <a:buAutoNum type="arabicPeriod"/>
            </a:pPr>
            <a:endParaRPr lang="en-US" sz="1600" b="1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457200" indent="-457200" algn="l" fontAlgn="base">
              <a:buFont typeface="+mj-lt"/>
              <a:buAutoNum type="arabicPeriod"/>
            </a:pPr>
            <a:endParaRPr lang="en-US" sz="1600" b="1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457200" indent="-457200" algn="l" fontAlgn="base">
              <a:buFont typeface="+mj-lt"/>
              <a:buAutoNum type="arabicPeriod"/>
            </a:pPr>
            <a:endParaRPr lang="en-US" sz="1600" b="1" i="0" dirty="0">
              <a:solidFill>
                <a:srgbClr val="005B88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E9423E-99F4-104E-B873-37E9C0D08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887"/>
            <a:ext cx="10499463" cy="1054250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26177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509573-46E2-7A4F-8B57-515709212A1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6138" y="984579"/>
            <a:ext cx="8129631" cy="4177718"/>
          </a:xfrm>
        </p:spPr>
        <p:txBody>
          <a:bodyPr>
            <a:noAutofit/>
          </a:bodyPr>
          <a:lstStyle/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444444"/>
                </a:solidFill>
                <a:effectLst/>
                <a:latin typeface="Helvetica" panose="020B0604020202020204" pitchFamily="34" charset="0"/>
              </a:rPr>
              <a:t>What are you trying to do? Articulate your objectives using absolutely no jargon.</a:t>
            </a:r>
          </a:p>
          <a:p>
            <a:pPr marL="1143000" lvl="1" indent="-457200" fontAlgn="base"/>
            <a:r>
              <a:rPr lang="en-US" sz="1200" b="1" i="0" dirty="0">
                <a:solidFill>
                  <a:srgbClr val="005B88"/>
                </a:solidFill>
                <a:effectLst/>
                <a:latin typeface="Helvetica" panose="020B0604020202020204" pitchFamily="34" charset="0"/>
              </a:rPr>
              <a:t>Predict the future trajectory of cargo vessels.</a:t>
            </a:r>
          </a:p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444444"/>
                </a:solidFill>
                <a:effectLst/>
                <a:latin typeface="Helvetica" panose="020B0604020202020204" pitchFamily="34" charset="0"/>
              </a:rPr>
              <a:t>How is it done today, and what are the limits of current practice?</a:t>
            </a:r>
          </a:p>
          <a:p>
            <a:pPr marL="1143000" lvl="1" indent="-457200" fontAlgn="base"/>
            <a:r>
              <a:rPr lang="en-US" sz="1200" b="1" i="0" dirty="0">
                <a:solidFill>
                  <a:srgbClr val="005B88"/>
                </a:solidFill>
                <a:effectLst/>
                <a:latin typeface="Helvetica" panose="020B0604020202020204" pitchFamily="34" charset="0"/>
              </a:rPr>
              <a:t>Various seq2seq approaches such as RNN, LSTM, and transformers are used, but implementation is complex.</a:t>
            </a:r>
          </a:p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444444"/>
                </a:solidFill>
                <a:effectLst/>
                <a:latin typeface="Helvetica" panose="020B0604020202020204" pitchFamily="34" charset="0"/>
              </a:rPr>
              <a:t>What is new in your approach and why do you think it will be successful?</a:t>
            </a:r>
          </a:p>
          <a:p>
            <a:pPr marL="1143000" lvl="1" indent="-457200" fontAlgn="base"/>
            <a:r>
              <a:rPr lang="en-US" sz="1200" b="1" dirty="0">
                <a:solidFill>
                  <a:srgbClr val="005B88"/>
                </a:solidFill>
                <a:latin typeface="Helvetica" panose="020B0604020202020204" pitchFamily="34" charset="0"/>
              </a:rPr>
              <a:t>The approach treats the problem as a language translation task, which LMMs are good at, allowing pre-trained LLMs to solve the problem with little effort and complexity from the software engineer.</a:t>
            </a:r>
            <a:endParaRPr lang="en-US" sz="1200" b="1" i="0" dirty="0">
              <a:solidFill>
                <a:srgbClr val="005B88"/>
              </a:solidFill>
              <a:effectLst/>
              <a:latin typeface="Helvetica" panose="020B0604020202020204" pitchFamily="34" charset="0"/>
            </a:endParaRPr>
          </a:p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444444"/>
                </a:solidFill>
                <a:effectLst/>
                <a:latin typeface="Helvetica" panose="020B0604020202020204" pitchFamily="34" charset="0"/>
              </a:rPr>
              <a:t>Who cares? If you are successful, what difference will it make?</a:t>
            </a:r>
          </a:p>
          <a:p>
            <a:pPr marL="1143000" lvl="1" indent="-457200" fontAlgn="base"/>
            <a:r>
              <a:rPr lang="en-US" sz="1200" b="1" dirty="0">
                <a:solidFill>
                  <a:srgbClr val="005B88"/>
                </a:solidFill>
                <a:latin typeface="Helvetica" panose="020B0604020202020204" pitchFamily="34" charset="0"/>
              </a:rPr>
              <a:t>EMS, Coast Guard, Navy, and other maritime forces could better locate distressed or malign vessels.</a:t>
            </a:r>
            <a:endParaRPr lang="en-US" sz="1200" b="1" i="0" dirty="0">
              <a:solidFill>
                <a:srgbClr val="005B88"/>
              </a:solidFill>
              <a:effectLst/>
              <a:latin typeface="Helvetica" panose="020B0604020202020204" pitchFamily="34" charset="0"/>
            </a:endParaRPr>
          </a:p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444444"/>
                </a:solidFill>
                <a:effectLst/>
                <a:latin typeface="Helvetica" panose="020B0604020202020204" pitchFamily="34" charset="0"/>
              </a:rPr>
              <a:t>What are the risks?</a:t>
            </a:r>
          </a:p>
          <a:p>
            <a:pPr marL="1143000" lvl="1" indent="-457200" fontAlgn="base"/>
            <a:r>
              <a:rPr lang="en-US" sz="1200" b="1" i="0" dirty="0">
                <a:solidFill>
                  <a:srgbClr val="005B88"/>
                </a:solidFill>
                <a:effectLst/>
                <a:latin typeface="Helvetica" panose="020B0604020202020204" pitchFamily="34" charset="0"/>
              </a:rPr>
              <a:t>LLM may not properly format messages, LMM may not pick up on vessel patterns.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444444"/>
                </a:solidFill>
                <a:effectLst/>
                <a:latin typeface="Helvetica" panose="020B0604020202020204" pitchFamily="34" charset="0"/>
              </a:rPr>
              <a:t>How much will it cost? How long will it take?</a:t>
            </a:r>
          </a:p>
          <a:p>
            <a:pPr marL="1143000" lvl="1" indent="-457200" fontAlgn="base"/>
            <a:r>
              <a:rPr lang="en-US" sz="1200" b="1" i="0" dirty="0">
                <a:solidFill>
                  <a:srgbClr val="005B88"/>
                </a:solidFill>
                <a:effectLst/>
                <a:latin typeface="Helvetica" panose="020B0604020202020204" pitchFamily="34" charset="0"/>
              </a:rPr>
              <a:t>$12 and a summer semester.</a:t>
            </a:r>
          </a:p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444444"/>
                </a:solidFill>
                <a:effectLst/>
                <a:latin typeface="Helvetica" panose="020B0604020202020204" pitchFamily="34" charset="0"/>
              </a:rPr>
              <a:t>What are the mid-term and final “exams” to check for success?</a:t>
            </a:r>
          </a:p>
          <a:p>
            <a:pPr marL="1143000" lvl="1" indent="-457200" fontAlgn="base"/>
            <a:r>
              <a:rPr lang="en-US" sz="1200" b="1" i="0" dirty="0">
                <a:solidFill>
                  <a:srgbClr val="005B88"/>
                </a:solidFill>
                <a:effectLst/>
                <a:latin typeface="Helvetica" panose="020B0604020202020204" pitchFamily="34" charset="0"/>
              </a:rPr>
              <a:t>Mid-term: Ensure LLM can issue predictions with the correct data format</a:t>
            </a:r>
          </a:p>
          <a:p>
            <a:pPr marL="1143000" lvl="1" indent="-457200" fontAlgn="base"/>
            <a:r>
              <a:rPr lang="en-US" sz="1200" b="1" dirty="0">
                <a:solidFill>
                  <a:srgbClr val="005B88"/>
                </a:solidFill>
                <a:latin typeface="Helvetica" panose="020B0604020202020204" pitchFamily="34" charset="0"/>
              </a:rPr>
              <a:t>Final: Performance beats or is near state-of-the-art</a:t>
            </a:r>
            <a:endParaRPr lang="en-US" sz="1200" b="1" i="0" dirty="0">
              <a:solidFill>
                <a:srgbClr val="005B88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E9423E-99F4-104E-B873-37E9C0D08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887"/>
            <a:ext cx="10499463" cy="1054250"/>
          </a:xfrm>
        </p:spPr>
        <p:txBody>
          <a:bodyPr/>
          <a:lstStyle/>
          <a:p>
            <a:r>
              <a:rPr lang="en-US" dirty="0"/>
              <a:t>Project Objective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2A6CE4-AB5A-7876-6F82-08B85286A7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1"/>
          <a:stretch/>
        </p:blipFill>
        <p:spPr bwMode="auto">
          <a:xfrm>
            <a:off x="8218300" y="1233486"/>
            <a:ext cx="3973700" cy="342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916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E9423E-99F4-104E-B873-37E9C0D08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887"/>
            <a:ext cx="10499463" cy="1054250"/>
          </a:xfrm>
        </p:spPr>
        <p:txBody>
          <a:bodyPr/>
          <a:lstStyle/>
          <a:p>
            <a:r>
              <a:rPr lang="en-US" dirty="0"/>
              <a:t>Technical Approach - Architecture</a:t>
            </a: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0F3FCAD9-D54B-454F-1144-AD4688A3D9E4}"/>
              </a:ext>
            </a:extLst>
          </p:cNvPr>
          <p:cNvSpPr/>
          <p:nvPr/>
        </p:nvSpPr>
        <p:spPr>
          <a:xfrm>
            <a:off x="956345" y="2069821"/>
            <a:ext cx="964734" cy="1249960"/>
          </a:xfrm>
          <a:prstGeom prst="ca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1F61B6-B9A6-79C5-7CED-4F07E4ADBA3B}"/>
              </a:ext>
            </a:extLst>
          </p:cNvPr>
          <p:cNvSpPr/>
          <p:nvPr/>
        </p:nvSpPr>
        <p:spPr>
          <a:xfrm>
            <a:off x="3271001" y="2309941"/>
            <a:ext cx="805344" cy="771483"/>
          </a:xfrm>
          <a:prstGeom prst="rect">
            <a:avLst/>
          </a:prstGeom>
          <a:solidFill>
            <a:srgbClr val="005B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53E991-FA16-EEC3-619E-821A86B3CD40}"/>
              </a:ext>
            </a:extLst>
          </p:cNvPr>
          <p:cNvSpPr txBox="1"/>
          <p:nvPr/>
        </p:nvSpPr>
        <p:spPr>
          <a:xfrm>
            <a:off x="494950" y="3469454"/>
            <a:ext cx="1887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Dutch AIS Dataset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4F7F67-7779-8BFD-E5CE-1B2A3FFDDEAF}"/>
              </a:ext>
            </a:extLst>
          </p:cNvPr>
          <p:cNvSpPr txBox="1"/>
          <p:nvPr/>
        </p:nvSpPr>
        <p:spPr>
          <a:xfrm>
            <a:off x="2909579" y="3185756"/>
            <a:ext cx="1577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Fine-Tuning </a:t>
            </a:r>
          </a:p>
          <a:p>
            <a:pPr algn="ctr"/>
            <a:r>
              <a:rPr lang="en-US" dirty="0"/>
              <a:t>File Generator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C8E44A-5635-0C8F-F4E4-F069F71135F2}"/>
              </a:ext>
            </a:extLst>
          </p:cNvPr>
          <p:cNvSpPr/>
          <p:nvPr/>
        </p:nvSpPr>
        <p:spPr>
          <a:xfrm>
            <a:off x="5124976" y="1945020"/>
            <a:ext cx="2350317" cy="150132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FA99D4-8CD1-2A0B-CF18-12960ABC4588}"/>
              </a:ext>
            </a:extLst>
          </p:cNvPr>
          <p:cNvSpPr txBox="1"/>
          <p:nvPr/>
        </p:nvSpPr>
        <p:spPr>
          <a:xfrm>
            <a:off x="5236135" y="3543974"/>
            <a:ext cx="2204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AI GPT Services</a:t>
            </a:r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C20EF34-0D6B-D3F5-2D2A-062AD1B20579}"/>
              </a:ext>
            </a:extLst>
          </p:cNvPr>
          <p:cNvSpPr/>
          <p:nvPr/>
        </p:nvSpPr>
        <p:spPr>
          <a:xfrm>
            <a:off x="5526242" y="2586721"/>
            <a:ext cx="190151" cy="216159"/>
          </a:xfrm>
          <a:prstGeom prst="can">
            <a:avLst/>
          </a:prstGeom>
          <a:solidFill>
            <a:srgbClr val="005B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0D932F-0E47-3ED5-B871-B2EA12125837}"/>
              </a:ext>
            </a:extLst>
          </p:cNvPr>
          <p:cNvSpPr txBox="1"/>
          <p:nvPr/>
        </p:nvSpPr>
        <p:spPr>
          <a:xfrm>
            <a:off x="5716393" y="2556300"/>
            <a:ext cx="2204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Fine-Tuned Model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A9748A-2BD0-BF09-3542-E6E73871930C}"/>
              </a:ext>
            </a:extLst>
          </p:cNvPr>
          <p:cNvSpPr/>
          <p:nvPr/>
        </p:nvSpPr>
        <p:spPr>
          <a:xfrm>
            <a:off x="8610610" y="2309941"/>
            <a:ext cx="805344" cy="771483"/>
          </a:xfrm>
          <a:prstGeom prst="rect">
            <a:avLst/>
          </a:prstGeom>
          <a:solidFill>
            <a:srgbClr val="005B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9867D6-5860-80A1-0127-5D3788F3FF82}"/>
              </a:ext>
            </a:extLst>
          </p:cNvPr>
          <p:cNvSpPr txBox="1"/>
          <p:nvPr/>
        </p:nvSpPr>
        <p:spPr>
          <a:xfrm>
            <a:off x="8409562" y="3174642"/>
            <a:ext cx="128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Runner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FA7C27-C5D6-94BE-1C6D-A15CCDF7711E}"/>
              </a:ext>
            </a:extLst>
          </p:cNvPr>
          <p:cNvSpPr/>
          <p:nvPr/>
        </p:nvSpPr>
        <p:spPr>
          <a:xfrm>
            <a:off x="10532319" y="3408742"/>
            <a:ext cx="805344" cy="771483"/>
          </a:xfrm>
          <a:prstGeom prst="rect">
            <a:avLst/>
          </a:prstGeom>
          <a:solidFill>
            <a:srgbClr val="005B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7BF614-A71F-491F-031C-D3E69DAF47F0}"/>
              </a:ext>
            </a:extLst>
          </p:cNvPr>
          <p:cNvSpPr txBox="1"/>
          <p:nvPr/>
        </p:nvSpPr>
        <p:spPr>
          <a:xfrm>
            <a:off x="10237274" y="4246417"/>
            <a:ext cx="1395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Performance Evaluator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B5C412-3983-9692-852C-1574ACA3A5F0}"/>
              </a:ext>
            </a:extLst>
          </p:cNvPr>
          <p:cNvSpPr/>
          <p:nvPr/>
        </p:nvSpPr>
        <p:spPr>
          <a:xfrm>
            <a:off x="10508547" y="1168261"/>
            <a:ext cx="805344" cy="771483"/>
          </a:xfrm>
          <a:prstGeom prst="rect">
            <a:avLst/>
          </a:prstGeom>
          <a:solidFill>
            <a:srgbClr val="005B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DEE1F2-3516-764E-90FE-2E01E7FBCFCF}"/>
              </a:ext>
            </a:extLst>
          </p:cNvPr>
          <p:cNvSpPr txBox="1"/>
          <p:nvPr/>
        </p:nvSpPr>
        <p:spPr>
          <a:xfrm>
            <a:off x="10221298" y="2066578"/>
            <a:ext cx="1395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Prediction Visualization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4BA8B30-88C9-9CF4-1EFE-DC5FC77AF34C}"/>
              </a:ext>
            </a:extLst>
          </p:cNvPr>
          <p:cNvCxnSpPr>
            <a:stCxn id="6" idx="4"/>
            <a:endCxn id="7" idx="1"/>
          </p:cNvCxnSpPr>
          <p:nvPr/>
        </p:nvCxnSpPr>
        <p:spPr>
          <a:xfrm>
            <a:off x="1921079" y="2694801"/>
            <a:ext cx="1349922" cy="882"/>
          </a:xfrm>
          <a:prstGeom prst="straightConnector1">
            <a:avLst/>
          </a:prstGeom>
          <a:ln w="28575">
            <a:solidFill>
              <a:srgbClr val="005B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33676D7-0C7A-02D2-F8FF-A83737B5BD2C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4076345" y="2695683"/>
            <a:ext cx="1048631" cy="0"/>
          </a:xfrm>
          <a:prstGeom prst="straightConnector1">
            <a:avLst/>
          </a:prstGeom>
          <a:ln w="28575">
            <a:solidFill>
              <a:srgbClr val="005B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B564841-7C21-B414-3DDD-7088D9A7B945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7475293" y="2695683"/>
            <a:ext cx="1135317" cy="0"/>
          </a:xfrm>
          <a:prstGeom prst="straightConnector1">
            <a:avLst/>
          </a:prstGeom>
          <a:ln w="28575">
            <a:solidFill>
              <a:srgbClr val="005B88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C9CE089-7F2C-7273-835E-B6E9B3D2609C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 flipV="1">
            <a:off x="9415954" y="1554003"/>
            <a:ext cx="1092593" cy="1141680"/>
          </a:xfrm>
          <a:prstGeom prst="straightConnector1">
            <a:avLst/>
          </a:prstGeom>
          <a:ln w="28575">
            <a:solidFill>
              <a:srgbClr val="005B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D9B4D18-490F-AB62-D30E-EAD98E18D5F0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>
            <a:off x="9415954" y="2695683"/>
            <a:ext cx="1116365" cy="1098801"/>
          </a:xfrm>
          <a:prstGeom prst="straightConnector1">
            <a:avLst/>
          </a:prstGeom>
          <a:ln w="28575">
            <a:solidFill>
              <a:srgbClr val="005B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8867BB00-319C-1194-A521-4259B69D9923}"/>
              </a:ext>
            </a:extLst>
          </p:cNvPr>
          <p:cNvSpPr/>
          <p:nvPr/>
        </p:nvSpPr>
        <p:spPr>
          <a:xfrm>
            <a:off x="260052" y="4541644"/>
            <a:ext cx="183865" cy="183751"/>
          </a:xfrm>
          <a:prstGeom prst="rect">
            <a:avLst/>
          </a:prstGeom>
          <a:solidFill>
            <a:srgbClr val="005B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1B29E83-FACD-B027-0955-0732495F2116}"/>
              </a:ext>
            </a:extLst>
          </p:cNvPr>
          <p:cNvSpPr txBox="1"/>
          <p:nvPr/>
        </p:nvSpPr>
        <p:spPr>
          <a:xfrm>
            <a:off x="494950" y="4435200"/>
            <a:ext cx="2345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Project Contributions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5A93BDC-0943-6B1A-67C3-78C9EA23FD9A}"/>
              </a:ext>
            </a:extLst>
          </p:cNvPr>
          <p:cNvSpPr/>
          <p:nvPr/>
        </p:nvSpPr>
        <p:spPr>
          <a:xfrm>
            <a:off x="260051" y="4904124"/>
            <a:ext cx="183865" cy="18375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EE2E87-2E64-99CF-C267-421C835510EB}"/>
              </a:ext>
            </a:extLst>
          </p:cNvPr>
          <p:cNvSpPr txBox="1"/>
          <p:nvPr/>
        </p:nvSpPr>
        <p:spPr>
          <a:xfrm>
            <a:off x="443916" y="4811333"/>
            <a:ext cx="3581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 data, software, and services</a:t>
            </a:r>
          </a:p>
        </p:txBody>
      </p:sp>
    </p:spTree>
    <p:extLst>
      <p:ext uri="{BB962C8B-B14F-4D97-AF65-F5344CB8AC3E}">
        <p14:creationId xmlns:p14="http://schemas.microsoft.com/office/powerpoint/2010/main" val="882525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509573-46E2-7A4F-8B57-515709212A1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4407" y="1169137"/>
            <a:ext cx="10301748" cy="4177718"/>
          </a:xfrm>
        </p:spPr>
        <p:txBody>
          <a:bodyPr>
            <a:normAutofit/>
          </a:bodyPr>
          <a:lstStyle/>
          <a:p>
            <a:pPr marL="457200" indent="-457200" algn="l" fontAlgn="base">
              <a:buFont typeface="+mj-lt"/>
              <a:buAutoNum type="arabicPeriod"/>
            </a:pPr>
            <a:r>
              <a:rPr lang="en-US" sz="1600" i="0" dirty="0">
                <a:solidFill>
                  <a:srgbClr val="444444"/>
                </a:solidFill>
                <a:effectLst/>
                <a:latin typeface="Helvetica" panose="020B0604020202020204" pitchFamily="34" charset="0"/>
              </a:rPr>
              <a:t>Find and gather dataset – Neede</a:t>
            </a:r>
            <a:r>
              <a:rPr lang="en-US" sz="1600" dirty="0">
                <a:solidFill>
                  <a:srgbClr val="444444"/>
                </a:solidFill>
                <a:latin typeface="Helvetica" panose="020B0604020202020204" pitchFamily="34" charset="0"/>
              </a:rPr>
              <a:t>d to be f</a:t>
            </a:r>
            <a:r>
              <a:rPr lang="en-US" sz="1600" i="0" dirty="0">
                <a:solidFill>
                  <a:srgbClr val="444444"/>
                </a:solidFill>
                <a:effectLst/>
                <a:latin typeface="Helvetica" panose="020B0604020202020204" pitchFamily="34" charset="0"/>
              </a:rPr>
              <a:t>re</a:t>
            </a:r>
            <a:r>
              <a:rPr lang="en-US" sz="1600" dirty="0">
                <a:solidFill>
                  <a:srgbClr val="444444"/>
                </a:solidFill>
                <a:latin typeface="Helvetica" panose="020B0604020202020204" pitchFamily="34" charset="0"/>
              </a:rPr>
              <a:t>e and large.</a:t>
            </a:r>
            <a:endParaRPr lang="en-US" sz="1600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457200" indent="-457200" algn="l" fontAlgn="base">
              <a:buFont typeface="+mj-lt"/>
              <a:buAutoNum type="arabicPeriod"/>
            </a:pPr>
            <a:r>
              <a:rPr lang="en-US" sz="1600" dirty="0">
                <a:solidFill>
                  <a:srgbClr val="444444"/>
                </a:solidFill>
                <a:latin typeface="Helvetica" panose="020B0604020202020204" pitchFamily="34" charset="0"/>
              </a:rPr>
              <a:t>Clean data – Remove paths over land, non-moving vessels, impossibly fast trips, </a:t>
            </a:r>
            <a:r>
              <a:rPr lang="en-US" sz="1600" dirty="0" err="1">
                <a:solidFill>
                  <a:srgbClr val="444444"/>
                </a:solidFill>
                <a:latin typeface="Helvetica" panose="020B0604020202020204" pitchFamily="34" charset="0"/>
              </a:rPr>
              <a:t>etc</a:t>
            </a:r>
            <a:endParaRPr lang="en-US" sz="1600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457200" indent="-457200" algn="l" fontAlgn="base">
              <a:buFont typeface="+mj-lt"/>
              <a:buAutoNum type="arabicPeriod"/>
            </a:pPr>
            <a:r>
              <a:rPr lang="en-US" sz="1600" i="0" dirty="0">
                <a:solidFill>
                  <a:srgbClr val="444444"/>
                </a:solidFill>
                <a:effectLst/>
                <a:latin typeface="Helvetica" panose="020B0604020202020204" pitchFamily="34" charset="0"/>
              </a:rPr>
              <a:t>Find best base model – Run Few-Shot learning on each model to determine best model to fine-tune</a:t>
            </a:r>
          </a:p>
          <a:p>
            <a:pPr marL="1143000" lvl="1" indent="-457200" fontAlgn="base">
              <a:buFont typeface="+mj-lt"/>
              <a:buAutoNum type="arabicPeriod"/>
            </a:pPr>
            <a:r>
              <a:rPr lang="en-US" sz="1200" dirty="0">
                <a:solidFill>
                  <a:srgbClr val="444444"/>
                </a:solidFill>
                <a:latin typeface="Helvetica" panose="020B0604020202020204" pitchFamily="34" charset="0"/>
              </a:rPr>
              <a:t>Format data using prompt engineering</a:t>
            </a:r>
          </a:p>
          <a:p>
            <a:pPr marL="1143000" lvl="1" indent="-457200" fontAlgn="base">
              <a:buFont typeface="+mj-lt"/>
              <a:buAutoNum type="arabicPeriod"/>
            </a:pPr>
            <a:r>
              <a:rPr lang="en-US" sz="1200" i="0" dirty="0">
                <a:solidFill>
                  <a:srgbClr val="444444"/>
                </a:solidFill>
                <a:effectLst/>
                <a:latin typeface="Helvetica" panose="020B0604020202020204" pitchFamily="34" charset="0"/>
              </a:rPr>
              <a:t>Evaluate</a:t>
            </a:r>
          </a:p>
          <a:p>
            <a:pPr marL="1143000" lvl="1" indent="-457200" fontAlgn="base">
              <a:buFont typeface="+mj-lt"/>
              <a:buAutoNum type="arabicPeriod"/>
            </a:pPr>
            <a:r>
              <a:rPr lang="en-US" sz="1200" dirty="0">
                <a:solidFill>
                  <a:srgbClr val="444444"/>
                </a:solidFill>
                <a:latin typeface="Helvetica" panose="020B0604020202020204" pitchFamily="34" charset="0"/>
              </a:rPr>
              <a:t>Visualize</a:t>
            </a:r>
          </a:p>
          <a:p>
            <a:pPr marL="1143000" lvl="1" indent="-457200" fontAlgn="base">
              <a:buFont typeface="+mj-lt"/>
              <a:buAutoNum type="arabicPeriod"/>
            </a:pPr>
            <a:r>
              <a:rPr lang="en-US" sz="1200" i="0" dirty="0">
                <a:solidFill>
                  <a:srgbClr val="444444"/>
                </a:solidFill>
                <a:effectLst/>
                <a:latin typeface="Helvetica" panose="020B0604020202020204" pitchFamily="34" charset="0"/>
              </a:rPr>
              <a:t>Compare</a:t>
            </a:r>
          </a:p>
          <a:p>
            <a:pPr marL="457200" indent="-457200" algn="l" fontAlgn="base">
              <a:buFont typeface="+mj-lt"/>
              <a:buAutoNum type="arabicPeriod"/>
            </a:pPr>
            <a:r>
              <a:rPr lang="en-US" sz="1600" i="0" dirty="0">
                <a:solidFill>
                  <a:srgbClr val="444444"/>
                </a:solidFill>
                <a:effectLst/>
                <a:latin typeface="Helvetica" panose="020B0604020202020204" pitchFamily="34" charset="0"/>
              </a:rPr>
              <a:t>Create trained model – Create custom model by fine-tuning best base model</a:t>
            </a:r>
          </a:p>
          <a:p>
            <a:pPr marL="1143000" lvl="1" indent="-457200" fontAlgn="base">
              <a:buFont typeface="+mj-lt"/>
              <a:buAutoNum type="arabicPeriod"/>
            </a:pPr>
            <a:r>
              <a:rPr lang="en-US" sz="1200" dirty="0">
                <a:solidFill>
                  <a:srgbClr val="444444"/>
                </a:solidFill>
                <a:latin typeface="Helvetica" panose="020B0604020202020204" pitchFamily="34" charset="0"/>
              </a:rPr>
              <a:t>Format data in GPT required JSONL for training</a:t>
            </a:r>
          </a:p>
          <a:p>
            <a:pPr marL="1143000" lvl="1" indent="-457200" fontAlgn="base">
              <a:buFont typeface="+mj-lt"/>
              <a:buAutoNum type="arabicPeriod"/>
            </a:pPr>
            <a:r>
              <a:rPr lang="en-US" sz="1200" dirty="0">
                <a:solidFill>
                  <a:srgbClr val="444444"/>
                </a:solidFill>
                <a:latin typeface="Helvetica" panose="020B0604020202020204" pitchFamily="34" charset="0"/>
              </a:rPr>
              <a:t>Ensure time and cost of training meets requirements/limits</a:t>
            </a:r>
          </a:p>
          <a:p>
            <a:pPr marL="1143000" lvl="1" indent="-457200" fontAlgn="base">
              <a:buFont typeface="+mj-lt"/>
              <a:buAutoNum type="arabicPeriod"/>
            </a:pPr>
            <a:r>
              <a:rPr lang="en-US" sz="1200" dirty="0">
                <a:solidFill>
                  <a:srgbClr val="444444"/>
                </a:solidFill>
                <a:latin typeface="Helvetica" panose="020B0604020202020204" pitchFamily="34" charset="0"/>
              </a:rPr>
              <a:t>Run fine-tuning job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sz="1600" dirty="0">
                <a:solidFill>
                  <a:srgbClr val="444444"/>
                </a:solidFill>
                <a:latin typeface="Helvetica" panose="020B0604020202020204" pitchFamily="34" charset="0"/>
              </a:rPr>
              <a:t>Evaluate trained model – Run test set and measure accuracy loss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sz="1600" dirty="0">
                <a:solidFill>
                  <a:srgbClr val="444444"/>
                </a:solidFill>
                <a:latin typeface="Helvetica" panose="020B0604020202020204" pitchFamily="34" charset="0"/>
              </a:rPr>
              <a:t>Visualize – Plotting</a:t>
            </a:r>
          </a:p>
          <a:p>
            <a:pPr marL="1143000" lvl="1" indent="-457200" fontAlgn="base">
              <a:buFont typeface="+mj-lt"/>
              <a:buAutoNum type="arabicPeriod"/>
            </a:pPr>
            <a:r>
              <a:rPr lang="en-US" sz="1200" dirty="0">
                <a:solidFill>
                  <a:srgbClr val="444444"/>
                </a:solidFill>
                <a:latin typeface="Helvetica" panose="020B0604020202020204" pitchFamily="34" charset="0"/>
              </a:rPr>
              <a:t>Individual predictions to better understand results</a:t>
            </a:r>
          </a:p>
          <a:p>
            <a:pPr marL="1143000" lvl="1" indent="-457200" fontAlgn="base">
              <a:buFont typeface="+mj-lt"/>
              <a:buAutoNum type="arabicPeriod"/>
            </a:pPr>
            <a:r>
              <a:rPr lang="en-US" sz="1200" dirty="0">
                <a:solidFill>
                  <a:srgbClr val="444444"/>
                </a:solidFill>
                <a:latin typeface="Helvetica" panose="020B0604020202020204" pitchFamily="34" charset="0"/>
              </a:rPr>
              <a:t>Overall accuracy loss across test set</a:t>
            </a:r>
          </a:p>
          <a:p>
            <a:pPr marL="1143000" lvl="1" indent="-457200" fontAlgn="base">
              <a:buFont typeface="+mj-lt"/>
              <a:buAutoNum type="arabicPeriod"/>
            </a:pPr>
            <a:endParaRPr lang="en-US" sz="1200" b="1" dirty="0">
              <a:solidFill>
                <a:srgbClr val="444444"/>
              </a:solidFill>
              <a:latin typeface="Helvetica" panose="020B0604020202020204" pitchFamily="34" charset="0"/>
            </a:endParaRPr>
          </a:p>
          <a:p>
            <a:pPr marL="1143000" lvl="1" indent="-457200" fontAlgn="base">
              <a:buFont typeface="+mj-lt"/>
              <a:buAutoNum type="arabicPeriod"/>
            </a:pPr>
            <a:endParaRPr lang="en-US" sz="1200" b="1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457200" indent="-457200" algn="l" fontAlgn="base">
              <a:buFont typeface="+mj-lt"/>
              <a:buAutoNum type="arabicPeriod"/>
            </a:pPr>
            <a:endParaRPr lang="en-US" sz="1600" b="1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457200" indent="-457200" algn="l" fontAlgn="base">
              <a:buFont typeface="+mj-lt"/>
              <a:buAutoNum type="arabicPeriod"/>
            </a:pPr>
            <a:endParaRPr lang="en-US" sz="1600" b="1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457200" indent="-457200" algn="l" fontAlgn="base">
              <a:buFont typeface="+mj-lt"/>
              <a:buAutoNum type="arabicPeriod"/>
            </a:pPr>
            <a:endParaRPr lang="en-US" sz="1600" b="1" i="0" dirty="0">
              <a:solidFill>
                <a:srgbClr val="005B88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E9423E-99F4-104E-B873-37E9C0D08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887"/>
            <a:ext cx="10499463" cy="1054250"/>
          </a:xfrm>
        </p:spPr>
        <p:txBody>
          <a:bodyPr/>
          <a:lstStyle/>
          <a:p>
            <a:r>
              <a:rPr lang="en-US" dirty="0"/>
              <a:t>Technical Approach – Key Steps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8D1174-F024-E88A-C937-6312418D5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064" y="2949677"/>
            <a:ext cx="4089936" cy="256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40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509573-46E2-7A4F-8B57-515709212A1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4407" y="1244827"/>
            <a:ext cx="5953228" cy="4177718"/>
          </a:xfrm>
        </p:spPr>
        <p:txBody>
          <a:bodyPr>
            <a:normAutofit/>
          </a:bodyPr>
          <a:lstStyle/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rgbClr val="444444"/>
                </a:solidFill>
                <a:effectLst/>
                <a:latin typeface="Helvetica" panose="020B0604020202020204" pitchFamily="34" charset="0"/>
              </a:rPr>
              <a:t>This research further investigates the intuition that a large portion of prediction problems can be thought of as seq2seq, generative language problems.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44444"/>
                </a:solidFill>
                <a:latin typeface="Helvetica" panose="020B0604020202020204" pitchFamily="34" charset="0"/>
              </a:rPr>
              <a:t>Examples:</a:t>
            </a:r>
          </a:p>
          <a:p>
            <a:pPr marL="971550" lvl="1" indent="-285750" fontAlgn="base"/>
            <a:r>
              <a:rPr lang="en-US" sz="1200" i="0" dirty="0">
                <a:solidFill>
                  <a:srgbClr val="444444"/>
                </a:solidFill>
                <a:effectLst/>
                <a:latin typeface="Helvetica" panose="020B0604020202020204" pitchFamily="34" charset="0"/>
              </a:rPr>
              <a:t>Text phrase -&gt; Python code (Code generation)</a:t>
            </a:r>
          </a:p>
          <a:p>
            <a:pPr marL="971550" lvl="1" indent="-285750" fontAlgn="base"/>
            <a:r>
              <a:rPr lang="en-US" sz="1200" dirty="0">
                <a:solidFill>
                  <a:srgbClr val="444444"/>
                </a:solidFill>
                <a:latin typeface="Helvetica" panose="020B0604020202020204" pitchFamily="34" charset="0"/>
              </a:rPr>
              <a:t>Text phrase -&gt; Image (Image generation)</a:t>
            </a:r>
          </a:p>
          <a:p>
            <a:pPr marL="971550" lvl="1" indent="-285750" fontAlgn="base"/>
            <a:r>
              <a:rPr lang="en-US" sz="1200" dirty="0">
                <a:solidFill>
                  <a:srgbClr val="444444"/>
                </a:solidFill>
                <a:latin typeface="Helvetica" panose="020B0604020202020204" pitchFamily="34" charset="0"/>
              </a:rPr>
              <a:t>Image -&gt; Next image (Image sequence generation)</a:t>
            </a:r>
          </a:p>
          <a:p>
            <a:pPr marL="971550" lvl="1" indent="-285750" fontAlgn="base"/>
            <a:r>
              <a:rPr lang="en-US" sz="1200" i="0" dirty="0">
                <a:solidFill>
                  <a:srgbClr val="444444"/>
                </a:solidFill>
                <a:effectLst/>
                <a:latin typeface="Helvetica" panose="020B0604020202020204" pitchFamily="34" charset="0"/>
              </a:rPr>
              <a:t>English phrase </a:t>
            </a:r>
            <a:r>
              <a:rPr lang="en-US" sz="1200" dirty="0">
                <a:solidFill>
                  <a:srgbClr val="444444"/>
                </a:solidFill>
                <a:latin typeface="Helvetica" panose="020B0604020202020204" pitchFamily="34" charset="0"/>
              </a:rPr>
              <a:t>-&gt; French phrase (Speech translation)</a:t>
            </a:r>
          </a:p>
          <a:p>
            <a:pPr marL="971550" lvl="1" indent="-285750" fontAlgn="base"/>
            <a:r>
              <a:rPr lang="en-US" sz="1200" i="0" dirty="0">
                <a:solidFill>
                  <a:srgbClr val="444444"/>
                </a:solidFill>
                <a:effectLst/>
                <a:latin typeface="Helvetica" panose="020B0604020202020204" pitchFamily="34" charset="0"/>
              </a:rPr>
              <a:t>Research paper text -&gt; Research paper abstract (Text summarization)</a:t>
            </a:r>
          </a:p>
          <a:p>
            <a:pPr marL="971550" lvl="1" indent="-285750" fontAlgn="base"/>
            <a:r>
              <a:rPr lang="en-US" sz="1200" i="0" dirty="0">
                <a:solidFill>
                  <a:srgbClr val="444444"/>
                </a:solidFill>
                <a:effectLst/>
                <a:latin typeface="Helvetica" panose="020B0604020202020204" pitchFamily="34" charset="0"/>
              </a:rPr>
              <a:t>Stock market historical data -&gt; Stock market buy &amp; sell tasks</a:t>
            </a:r>
          </a:p>
          <a:p>
            <a:pPr marL="971550" lvl="1" indent="-285750" fontAlgn="base"/>
            <a:r>
              <a:rPr lang="en-US" sz="1200" i="0" dirty="0">
                <a:solidFill>
                  <a:srgbClr val="444444"/>
                </a:solidFill>
                <a:effectLst/>
                <a:latin typeface="Helvetica" panose="020B0604020202020204" pitchFamily="34" charset="0"/>
              </a:rPr>
              <a:t>Python code -&gt; </a:t>
            </a:r>
            <a:r>
              <a:rPr lang="en-US" sz="1200" dirty="0">
                <a:solidFill>
                  <a:srgbClr val="444444"/>
                </a:solidFill>
                <a:latin typeface="Helvetica" panose="020B0604020202020204" pitchFamily="34" charset="0"/>
              </a:rPr>
              <a:t>Code comments and documentation</a:t>
            </a:r>
          </a:p>
          <a:p>
            <a:pPr marL="971550" lvl="1" indent="-285750" fontAlgn="base"/>
            <a:r>
              <a:rPr lang="en-US" sz="1200" i="0" dirty="0">
                <a:solidFill>
                  <a:srgbClr val="444444"/>
                </a:solidFill>
                <a:effectLst/>
                <a:latin typeface="Helvetica" panose="020B0604020202020204" pitchFamily="34" charset="0"/>
              </a:rPr>
              <a:t>H</a:t>
            </a:r>
            <a:r>
              <a:rPr lang="en-US" sz="1200" dirty="0">
                <a:solidFill>
                  <a:srgbClr val="444444"/>
                </a:solidFill>
                <a:latin typeface="Helvetica" panose="020B0604020202020204" pitchFamily="34" charset="0"/>
              </a:rPr>
              <a:t>istorical GPS locations -&gt; Future GPS locations (This project)</a:t>
            </a:r>
            <a:endParaRPr lang="en-US" sz="1200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971550" lvl="1" indent="-285750" fontAlgn="base"/>
            <a:endParaRPr lang="en-US" sz="1200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rgbClr val="444444"/>
                </a:solidFill>
                <a:effectLst/>
                <a:latin typeface="Helvetica" panose="020B0604020202020204" pitchFamily="34" charset="0"/>
              </a:rPr>
              <a:t>Leveraging existing, expertly trained models, could reduce the cost and complexity of solving many prediction problems.</a:t>
            </a:r>
          </a:p>
          <a:p>
            <a:pPr marL="971550" lvl="1" indent="-285750" fontAlgn="base"/>
            <a:endParaRPr lang="en-US" sz="1200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1143000" lvl="1" indent="-457200" fontAlgn="base">
              <a:buFont typeface="+mj-lt"/>
              <a:buAutoNum type="arabicPeriod"/>
            </a:pPr>
            <a:endParaRPr lang="en-US" sz="1200" b="1" dirty="0">
              <a:solidFill>
                <a:srgbClr val="444444"/>
              </a:solidFill>
              <a:latin typeface="Helvetica" panose="020B0604020202020204" pitchFamily="34" charset="0"/>
            </a:endParaRPr>
          </a:p>
          <a:p>
            <a:pPr marL="1143000" lvl="1" indent="-457200" fontAlgn="base">
              <a:buFont typeface="+mj-lt"/>
              <a:buAutoNum type="arabicPeriod"/>
            </a:pPr>
            <a:endParaRPr lang="en-US" sz="1200" b="1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457200" indent="-457200" algn="l" fontAlgn="base">
              <a:buFont typeface="+mj-lt"/>
              <a:buAutoNum type="arabicPeriod"/>
            </a:pPr>
            <a:endParaRPr lang="en-US" sz="1600" b="1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457200" indent="-457200" algn="l" fontAlgn="base">
              <a:buFont typeface="+mj-lt"/>
              <a:buAutoNum type="arabicPeriod"/>
            </a:pPr>
            <a:endParaRPr lang="en-US" sz="1600" b="1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457200" indent="-457200" algn="l" fontAlgn="base">
              <a:buFont typeface="+mj-lt"/>
              <a:buAutoNum type="arabicPeriod"/>
            </a:pPr>
            <a:endParaRPr lang="en-US" sz="1600" b="1" i="0" dirty="0">
              <a:solidFill>
                <a:srgbClr val="005B88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E9423E-99F4-104E-B873-37E9C0D08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887"/>
            <a:ext cx="10499463" cy="1054250"/>
          </a:xfrm>
        </p:spPr>
        <p:txBody>
          <a:bodyPr/>
          <a:lstStyle/>
          <a:p>
            <a:r>
              <a:rPr lang="en-US" dirty="0"/>
              <a:t>Technical Approach – Innovation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3ECF18-8022-712D-66E5-B669F14FC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980" y="1627247"/>
            <a:ext cx="5571020" cy="31091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9D84D5-D775-149F-3654-946053E24416}"/>
              </a:ext>
            </a:extLst>
          </p:cNvPr>
          <p:cNvSpPr txBox="1"/>
          <p:nvPr/>
        </p:nvSpPr>
        <p:spPr>
          <a:xfrm>
            <a:off x="7745303" y="4736348"/>
            <a:ext cx="36631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https://youtu.be/xoVJKj8lcNQ?t=967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3F8D2F-DCFD-CA67-AAA5-645531BCCBEA}"/>
              </a:ext>
            </a:extLst>
          </p:cNvPr>
          <p:cNvSpPr txBox="1"/>
          <p:nvPr/>
        </p:nvSpPr>
        <p:spPr>
          <a:xfrm>
            <a:off x="7745303" y="1208204"/>
            <a:ext cx="3322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1800" i="0" dirty="0">
                <a:solidFill>
                  <a:srgbClr val="444444"/>
                </a:solidFill>
                <a:effectLst/>
                <a:latin typeface="Helvetica" panose="020B0604020202020204" pitchFamily="34" charset="0"/>
              </a:rPr>
              <a:t>“Treat everything as language”</a:t>
            </a:r>
          </a:p>
        </p:txBody>
      </p:sp>
    </p:spTree>
    <p:extLst>
      <p:ext uri="{BB962C8B-B14F-4D97-AF65-F5344CB8AC3E}">
        <p14:creationId xmlns:p14="http://schemas.microsoft.com/office/powerpoint/2010/main" val="3186559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509573-46E2-7A4F-8B57-515709212A1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4407" y="1169137"/>
            <a:ext cx="5953228" cy="4177718"/>
          </a:xfrm>
        </p:spPr>
        <p:txBody>
          <a:bodyPr>
            <a:normAutofit/>
          </a:bodyPr>
          <a:lstStyle/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rgbClr val="444444"/>
                </a:solidFill>
                <a:effectLst/>
                <a:latin typeface="Helvetica" panose="020B0604020202020204" pitchFamily="34" charset="0"/>
              </a:rPr>
              <a:t>The dataset is prepared to contain four input fields:</a:t>
            </a:r>
          </a:p>
          <a:p>
            <a:pPr marL="971550" lvl="1" indent="-285750" fontAlgn="base">
              <a:buFont typeface="+mj-lt"/>
              <a:buAutoNum type="arabicPeriod"/>
            </a:pPr>
            <a:r>
              <a:rPr lang="en-US" sz="1200" i="0" dirty="0">
                <a:solidFill>
                  <a:srgbClr val="444444"/>
                </a:solidFill>
                <a:effectLst/>
                <a:latin typeface="Helvetica" panose="020B0604020202020204" pitchFamily="34" charset="0"/>
              </a:rPr>
              <a:t>Latitude</a:t>
            </a:r>
          </a:p>
          <a:p>
            <a:pPr marL="971550" lvl="1" indent="-285750" fontAlgn="base">
              <a:buFont typeface="+mj-lt"/>
              <a:buAutoNum type="arabicPeriod"/>
            </a:pPr>
            <a:r>
              <a:rPr lang="en-US" sz="1200" dirty="0">
                <a:solidFill>
                  <a:srgbClr val="444444"/>
                </a:solidFill>
                <a:latin typeface="Helvetica" panose="020B0604020202020204" pitchFamily="34" charset="0"/>
              </a:rPr>
              <a:t>Longitude</a:t>
            </a:r>
          </a:p>
          <a:p>
            <a:pPr marL="971550" lvl="1" indent="-285750" fontAlgn="base">
              <a:buFont typeface="+mj-lt"/>
              <a:buAutoNum type="arabicPeriod"/>
            </a:pPr>
            <a:r>
              <a:rPr lang="en-US" sz="1200" i="0" dirty="0">
                <a:solidFill>
                  <a:srgbClr val="444444"/>
                </a:solidFill>
                <a:effectLst/>
                <a:latin typeface="Helvetica" panose="020B0604020202020204" pitchFamily="34" charset="0"/>
              </a:rPr>
              <a:t>Speed over Ground (SOG)</a:t>
            </a:r>
          </a:p>
          <a:p>
            <a:pPr marL="971550" lvl="1" indent="-285750" fontAlgn="base">
              <a:buFont typeface="+mj-lt"/>
              <a:buAutoNum type="arabicPeriod"/>
            </a:pPr>
            <a:r>
              <a:rPr lang="en-US" sz="1200" dirty="0">
                <a:solidFill>
                  <a:srgbClr val="444444"/>
                </a:solidFill>
                <a:latin typeface="Helvetica" panose="020B0604020202020204" pitchFamily="34" charset="0"/>
              </a:rPr>
              <a:t>Course over Ground (COG)</a:t>
            </a:r>
            <a:endParaRPr lang="en-US" sz="1200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44444"/>
                </a:solidFill>
                <a:latin typeface="Helvetica" panose="020B0604020202020204" pitchFamily="34" charset="0"/>
              </a:rPr>
              <a:t>The first half of a vessel trip is the input to the model, and the second half of the trip is the output the model should predict.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44444"/>
                </a:solidFill>
                <a:latin typeface="Helvetica" panose="020B0604020202020204" pitchFamily="34" charset="0"/>
              </a:rPr>
              <a:t>After enough input output pairs, the LLM learns to complete the vessel’s trip only given the input. This is similar to text completion in email or texts.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44444"/>
                </a:solidFill>
                <a:latin typeface="Helvetica" panose="020B0604020202020204" pitchFamily="34" charset="0"/>
              </a:rPr>
              <a:t>Why LLMs instead of just using a transformer?</a:t>
            </a:r>
          </a:p>
          <a:p>
            <a:pPr marL="971550" lvl="1" indent="-285750" fontAlgn="base"/>
            <a:r>
              <a:rPr lang="en-US" sz="1400" dirty="0">
                <a:solidFill>
                  <a:srgbClr val="444444"/>
                </a:solidFill>
                <a:latin typeface="Helvetica" panose="020B0604020202020204" pitchFamily="34" charset="0"/>
              </a:rPr>
              <a:t>Training a transformer from scratch requires learning both data format and data content patterns. </a:t>
            </a:r>
          </a:p>
          <a:p>
            <a:pPr marL="971550" lvl="1" indent="-285750" fontAlgn="base"/>
            <a:r>
              <a:rPr lang="en-US" sz="1400" dirty="0">
                <a:solidFill>
                  <a:srgbClr val="444444"/>
                </a:solidFill>
                <a:latin typeface="Helvetica" panose="020B0604020202020204" pitchFamily="34" charset="0"/>
              </a:rPr>
              <a:t>LLMs are already trained to detect text format patterns. This is why “fine-tuning” LLMs has become popular. </a:t>
            </a:r>
            <a:endParaRPr lang="en-US" sz="1400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971550" lvl="1" indent="-285750" fontAlgn="base"/>
            <a:endParaRPr lang="en-US" sz="1200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285750" indent="-285750" fontAlgn="base"/>
            <a:endParaRPr lang="en-US" sz="1600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1143000" lvl="1" indent="-457200" fontAlgn="base">
              <a:buFont typeface="+mj-lt"/>
              <a:buAutoNum type="arabicPeriod"/>
            </a:pPr>
            <a:endParaRPr lang="en-US" sz="1200" b="1" dirty="0">
              <a:solidFill>
                <a:srgbClr val="444444"/>
              </a:solidFill>
              <a:latin typeface="Helvetica" panose="020B0604020202020204" pitchFamily="34" charset="0"/>
            </a:endParaRPr>
          </a:p>
          <a:p>
            <a:pPr marL="1143000" lvl="1" indent="-457200" fontAlgn="base">
              <a:buFont typeface="+mj-lt"/>
              <a:buAutoNum type="arabicPeriod"/>
            </a:pPr>
            <a:endParaRPr lang="en-US" sz="1200" b="1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457200" indent="-457200" algn="l" fontAlgn="base">
              <a:buFont typeface="+mj-lt"/>
              <a:buAutoNum type="arabicPeriod"/>
            </a:pPr>
            <a:endParaRPr lang="en-US" sz="1600" b="1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457200" indent="-457200" algn="l" fontAlgn="base">
              <a:buFont typeface="+mj-lt"/>
              <a:buAutoNum type="arabicPeriod"/>
            </a:pPr>
            <a:endParaRPr lang="en-US" sz="1600" b="1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457200" indent="-457200" algn="l" fontAlgn="base">
              <a:buFont typeface="+mj-lt"/>
              <a:buAutoNum type="arabicPeriod"/>
            </a:pPr>
            <a:endParaRPr lang="en-US" sz="1600" b="1" i="0" dirty="0">
              <a:solidFill>
                <a:srgbClr val="005B88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E9423E-99F4-104E-B873-37E9C0D08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887"/>
            <a:ext cx="10499463" cy="1054250"/>
          </a:xfrm>
        </p:spPr>
        <p:txBody>
          <a:bodyPr/>
          <a:lstStyle/>
          <a:p>
            <a:r>
              <a:rPr lang="en-US" dirty="0"/>
              <a:t>Technical Approach – Innovation Cont.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D89B54-CAD5-13C2-4630-A843AF55413E}"/>
              </a:ext>
            </a:extLst>
          </p:cNvPr>
          <p:cNvSpPr txBox="1"/>
          <p:nvPr/>
        </p:nvSpPr>
        <p:spPr>
          <a:xfrm>
            <a:off x="6369344" y="1595899"/>
            <a:ext cx="654340" cy="369332"/>
          </a:xfrm>
          <a:prstGeom prst="rect">
            <a:avLst/>
          </a:prstGeom>
          <a:noFill/>
          <a:ln>
            <a:solidFill>
              <a:srgbClr val="005B8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5B88"/>
                </a:solidFill>
              </a:rPr>
              <a:t>LAT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3F72F7-024D-8121-A291-FF79FCB1D3FC}"/>
              </a:ext>
            </a:extLst>
          </p:cNvPr>
          <p:cNvSpPr txBox="1"/>
          <p:nvPr/>
        </p:nvSpPr>
        <p:spPr>
          <a:xfrm>
            <a:off x="7023684" y="1595899"/>
            <a:ext cx="654341" cy="369332"/>
          </a:xfrm>
          <a:prstGeom prst="rect">
            <a:avLst/>
          </a:prstGeom>
          <a:noFill/>
          <a:ln>
            <a:solidFill>
              <a:srgbClr val="005B8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5B88"/>
                </a:solidFill>
              </a:rPr>
              <a:t>LON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EE23E-5590-C916-358D-70C9490FB49D}"/>
              </a:ext>
            </a:extLst>
          </p:cNvPr>
          <p:cNvSpPr txBox="1"/>
          <p:nvPr/>
        </p:nvSpPr>
        <p:spPr>
          <a:xfrm>
            <a:off x="7678023" y="1595899"/>
            <a:ext cx="654342" cy="369332"/>
          </a:xfrm>
          <a:prstGeom prst="rect">
            <a:avLst/>
          </a:prstGeom>
          <a:noFill/>
          <a:ln>
            <a:solidFill>
              <a:srgbClr val="005B8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5B88"/>
                </a:solidFill>
              </a:rPr>
              <a:t>SOG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8219EA-8E5B-7212-BC5E-0888AA9E9C3D}"/>
              </a:ext>
            </a:extLst>
          </p:cNvPr>
          <p:cNvSpPr txBox="1"/>
          <p:nvPr/>
        </p:nvSpPr>
        <p:spPr>
          <a:xfrm>
            <a:off x="8332363" y="1595899"/>
            <a:ext cx="654341" cy="369332"/>
          </a:xfrm>
          <a:prstGeom prst="rect">
            <a:avLst/>
          </a:prstGeom>
          <a:noFill/>
          <a:ln>
            <a:solidFill>
              <a:srgbClr val="005B8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5B88"/>
                </a:solidFill>
              </a:rPr>
              <a:t>COG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3C109D-2271-2120-3193-78A094180432}"/>
              </a:ext>
            </a:extLst>
          </p:cNvPr>
          <p:cNvSpPr txBox="1"/>
          <p:nvPr/>
        </p:nvSpPr>
        <p:spPr>
          <a:xfrm>
            <a:off x="6764322" y="1990486"/>
            <a:ext cx="1661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Input Sequence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9F566B-402C-CDAC-92D9-854F4B39E8F5}"/>
              </a:ext>
            </a:extLst>
          </p:cNvPr>
          <p:cNvSpPr txBox="1"/>
          <p:nvPr/>
        </p:nvSpPr>
        <p:spPr>
          <a:xfrm>
            <a:off x="9484464" y="1595899"/>
            <a:ext cx="654340" cy="369332"/>
          </a:xfrm>
          <a:prstGeom prst="rect">
            <a:avLst/>
          </a:prstGeom>
          <a:noFill/>
          <a:ln>
            <a:solidFill>
              <a:srgbClr val="005B8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5B88"/>
                </a:solidFill>
              </a:rPr>
              <a:t>LAT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C64D37-4485-8125-4BB9-CCB9CE13BA05}"/>
              </a:ext>
            </a:extLst>
          </p:cNvPr>
          <p:cNvSpPr txBox="1"/>
          <p:nvPr/>
        </p:nvSpPr>
        <p:spPr>
          <a:xfrm>
            <a:off x="10138804" y="1595899"/>
            <a:ext cx="654341" cy="369332"/>
          </a:xfrm>
          <a:prstGeom prst="rect">
            <a:avLst/>
          </a:prstGeom>
          <a:noFill/>
          <a:ln>
            <a:solidFill>
              <a:srgbClr val="005B8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5B88"/>
                </a:solidFill>
              </a:rPr>
              <a:t>LON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5A4863-BEBF-8754-C4BD-2DD767814128}"/>
              </a:ext>
            </a:extLst>
          </p:cNvPr>
          <p:cNvSpPr txBox="1"/>
          <p:nvPr/>
        </p:nvSpPr>
        <p:spPr>
          <a:xfrm>
            <a:off x="10793143" y="1595899"/>
            <a:ext cx="654342" cy="369332"/>
          </a:xfrm>
          <a:prstGeom prst="rect">
            <a:avLst/>
          </a:prstGeom>
          <a:noFill/>
          <a:ln>
            <a:solidFill>
              <a:srgbClr val="005B8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5B88"/>
                </a:solidFill>
              </a:rPr>
              <a:t>SOG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F66906-92D4-A1A2-73FA-D3F71C88EA69}"/>
              </a:ext>
            </a:extLst>
          </p:cNvPr>
          <p:cNvSpPr txBox="1"/>
          <p:nvPr/>
        </p:nvSpPr>
        <p:spPr>
          <a:xfrm>
            <a:off x="11447483" y="1595899"/>
            <a:ext cx="654341" cy="369332"/>
          </a:xfrm>
          <a:prstGeom prst="rect">
            <a:avLst/>
          </a:prstGeom>
          <a:noFill/>
          <a:ln>
            <a:solidFill>
              <a:srgbClr val="005B8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5B88"/>
                </a:solidFill>
              </a:rPr>
              <a:t>COG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89520F-09C6-761A-9D11-57B7ECB51809}"/>
              </a:ext>
            </a:extLst>
          </p:cNvPr>
          <p:cNvSpPr txBox="1"/>
          <p:nvPr/>
        </p:nvSpPr>
        <p:spPr>
          <a:xfrm>
            <a:off x="9901539" y="1990486"/>
            <a:ext cx="182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Output Sequence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9CD0FCCE-664B-3E25-D0F3-8629B74D8104}"/>
              </a:ext>
            </a:extLst>
          </p:cNvPr>
          <p:cNvSpPr/>
          <p:nvPr/>
        </p:nvSpPr>
        <p:spPr>
          <a:xfrm>
            <a:off x="9018592" y="1511857"/>
            <a:ext cx="456081" cy="5374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8B6EC0-BAAC-9E45-9B0E-3867D021D466}"/>
              </a:ext>
            </a:extLst>
          </p:cNvPr>
          <p:cNvSpPr txBox="1"/>
          <p:nvPr/>
        </p:nvSpPr>
        <p:spPr>
          <a:xfrm>
            <a:off x="8635772" y="864814"/>
            <a:ext cx="1510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LLM</a:t>
            </a:r>
          </a:p>
          <a:p>
            <a:pPr algn="ctr"/>
            <a:r>
              <a:rPr lang="en-US" dirty="0"/>
              <a:t>(Transformer)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A3D6572-CFBF-6AEA-6930-F22AA35CC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510" y="2820921"/>
            <a:ext cx="5874502" cy="207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74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B6BC6916-B855-13A4-F9B7-884414EED0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65" r="4405" b="1"/>
          <a:stretch/>
        </p:blipFill>
        <p:spPr bwMode="auto">
          <a:xfrm>
            <a:off x="6479855" y="754380"/>
            <a:ext cx="5681665" cy="39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509573-46E2-7A4F-8B57-515709212A1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4407" y="1244827"/>
            <a:ext cx="5953228" cy="4177718"/>
          </a:xfrm>
        </p:spPr>
        <p:txBody>
          <a:bodyPr>
            <a:normAutofit/>
          </a:bodyPr>
          <a:lstStyle/>
          <a:p>
            <a:pPr marL="971550" lvl="1" indent="-285750" fontAlgn="base"/>
            <a:endParaRPr lang="en-US" sz="1200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1143000" lvl="1" indent="-457200" fontAlgn="base">
              <a:buFont typeface="+mj-lt"/>
              <a:buAutoNum type="arabicPeriod"/>
            </a:pPr>
            <a:endParaRPr lang="en-US" sz="1200" b="1" dirty="0">
              <a:solidFill>
                <a:srgbClr val="444444"/>
              </a:solidFill>
              <a:latin typeface="Helvetica" panose="020B0604020202020204" pitchFamily="34" charset="0"/>
            </a:endParaRPr>
          </a:p>
          <a:p>
            <a:pPr marL="1143000" lvl="1" indent="-457200" fontAlgn="base">
              <a:buFont typeface="+mj-lt"/>
              <a:buAutoNum type="arabicPeriod"/>
            </a:pPr>
            <a:endParaRPr lang="en-US" sz="1200" b="1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457200" indent="-457200" algn="l" fontAlgn="base">
              <a:buFont typeface="+mj-lt"/>
              <a:buAutoNum type="arabicPeriod"/>
            </a:pPr>
            <a:endParaRPr lang="en-US" sz="1600" b="1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457200" indent="-457200" algn="l" fontAlgn="base">
              <a:buFont typeface="+mj-lt"/>
              <a:buAutoNum type="arabicPeriod"/>
            </a:pPr>
            <a:endParaRPr lang="en-US" sz="1600" b="1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457200" indent="-457200" algn="l" fontAlgn="base">
              <a:buFont typeface="+mj-lt"/>
              <a:buAutoNum type="arabicPeriod"/>
            </a:pPr>
            <a:endParaRPr lang="en-US" sz="1600" b="1" i="0" dirty="0">
              <a:solidFill>
                <a:srgbClr val="005B88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E9423E-99F4-104E-B873-37E9C0D08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887"/>
            <a:ext cx="10499463" cy="105425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7373B-1EA3-DCA3-BBD6-C177005B9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396" r="35567"/>
          <a:stretch/>
        </p:blipFill>
        <p:spPr>
          <a:xfrm>
            <a:off x="6541769" y="2994660"/>
            <a:ext cx="1985012" cy="167206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BF80ADC-40EA-E95E-145D-3B8C0D3E8F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54" r="64022"/>
          <a:stretch/>
        </p:blipFill>
        <p:spPr bwMode="auto">
          <a:xfrm>
            <a:off x="6479855" y="2910839"/>
            <a:ext cx="2138365" cy="1803511"/>
          </a:xfrm>
          <a:prstGeom prst="rect">
            <a:avLst/>
          </a:prstGeom>
          <a:noFill/>
          <a:ln w="38100">
            <a:solidFill>
              <a:srgbClr val="005B8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CBF91C-F0DE-DE7D-4D5B-5C6C8D06813C}"/>
              </a:ext>
            </a:extLst>
          </p:cNvPr>
          <p:cNvSpPr txBox="1"/>
          <p:nvPr/>
        </p:nvSpPr>
        <p:spPr>
          <a:xfrm>
            <a:off x="6343650" y="4742416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Results from Project</a:t>
            </a:r>
          </a:p>
          <a:p>
            <a:r>
              <a:rPr lang="en-US" dirty="0"/>
              <a:t>(GPT 3.5 Turbo, Few Shot)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F2B136-1C3E-5DAB-2EEF-A5BD17444856}"/>
              </a:ext>
            </a:extLst>
          </p:cNvPr>
          <p:cNvSpPr txBox="1"/>
          <p:nvPr/>
        </p:nvSpPr>
        <p:spPr>
          <a:xfrm>
            <a:off x="8618220" y="1855322"/>
            <a:ext cx="246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State-of-the-art Results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C83910EE-E835-AACC-96AC-3A7A15088623}"/>
              </a:ext>
            </a:extLst>
          </p:cNvPr>
          <p:cNvSpPr/>
          <p:nvPr/>
        </p:nvSpPr>
        <p:spPr>
          <a:xfrm>
            <a:off x="9338310" y="2224654"/>
            <a:ext cx="514350" cy="9281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3607B9-AF31-C7F9-F6C8-146F0DE0C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009" y="1175917"/>
            <a:ext cx="1902715" cy="21243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92BF98-A4A7-3AF2-C7F5-73BC534F1B19}"/>
              </a:ext>
            </a:extLst>
          </p:cNvPr>
          <p:cNvSpPr txBox="1"/>
          <p:nvPr/>
        </p:nvSpPr>
        <p:spPr>
          <a:xfrm>
            <a:off x="69589" y="1592015"/>
            <a:ext cx="1078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GPT 3.0 </a:t>
            </a:r>
          </a:p>
          <a:p>
            <a:r>
              <a:rPr lang="en-US" dirty="0"/>
              <a:t>Curie</a:t>
            </a:r>
          </a:p>
          <a:p>
            <a:r>
              <a:rPr lang="en-US" dirty="0"/>
              <a:t>Few Shot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C74D200-514D-6B5A-8CBE-4E41511DE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591" y="3351871"/>
            <a:ext cx="1937552" cy="21243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7187B1-6869-3654-91ED-49399E31DF15}"/>
              </a:ext>
            </a:extLst>
          </p:cNvPr>
          <p:cNvSpPr txBox="1"/>
          <p:nvPr/>
        </p:nvSpPr>
        <p:spPr>
          <a:xfrm>
            <a:off x="90749" y="3857951"/>
            <a:ext cx="1105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GPT 3.0 </a:t>
            </a:r>
          </a:p>
          <a:p>
            <a:r>
              <a:rPr lang="en-US" dirty="0"/>
              <a:t>Davinci</a:t>
            </a:r>
          </a:p>
          <a:p>
            <a:r>
              <a:rPr lang="en-US" dirty="0"/>
              <a:t>Few Shot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3E04BA1-55F3-6CF3-534B-18688BBDBE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6361" y="3256233"/>
            <a:ext cx="1980900" cy="22199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93F91E8-1D75-C8BE-C1CE-BE6B99560572}"/>
              </a:ext>
            </a:extLst>
          </p:cNvPr>
          <p:cNvSpPr txBox="1"/>
          <p:nvPr/>
        </p:nvSpPr>
        <p:spPr>
          <a:xfrm>
            <a:off x="3046724" y="3948273"/>
            <a:ext cx="12244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GPT 3.0 </a:t>
            </a:r>
          </a:p>
          <a:p>
            <a:r>
              <a:rPr lang="en-US" dirty="0"/>
              <a:t>Davinci</a:t>
            </a:r>
          </a:p>
          <a:p>
            <a:r>
              <a:rPr lang="en-US" dirty="0"/>
              <a:t>Fine-Tuned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7D4DB8D-2CFB-1144-1B88-B4D66F8909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5013" y="1189555"/>
            <a:ext cx="1848772" cy="20908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363EB00-A937-A471-54DF-CB0B348CD6FE}"/>
              </a:ext>
            </a:extLst>
          </p:cNvPr>
          <p:cNvSpPr txBox="1"/>
          <p:nvPr/>
        </p:nvSpPr>
        <p:spPr>
          <a:xfrm>
            <a:off x="3172635" y="1581345"/>
            <a:ext cx="1224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GPT 4.0 </a:t>
            </a:r>
          </a:p>
          <a:p>
            <a:r>
              <a:rPr lang="en-US" dirty="0"/>
              <a:t>Few Shot</a:t>
            </a:r>
          </a:p>
        </p:txBody>
      </p:sp>
    </p:spTree>
    <p:extLst>
      <p:ext uri="{BB962C8B-B14F-4D97-AF65-F5344CB8AC3E}">
        <p14:creationId xmlns:p14="http://schemas.microsoft.com/office/powerpoint/2010/main" val="4117532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509573-46E2-7A4F-8B57-515709212A1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4407" y="1169137"/>
            <a:ext cx="6194936" cy="4177718"/>
          </a:xfrm>
        </p:spPr>
        <p:txBody>
          <a:bodyPr>
            <a:normAutofit fontScale="92500" lnSpcReduction="10000"/>
          </a:bodyPr>
          <a:lstStyle/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44444"/>
                </a:solidFill>
                <a:latin typeface="Helvetica" panose="020B0604020202020204" pitchFamily="34" charset="0"/>
              </a:rPr>
              <a:t>GPT 3.5 Turbo</a:t>
            </a:r>
          </a:p>
          <a:p>
            <a:pPr marL="1143000" lvl="1" indent="-457200" fontAlgn="base"/>
            <a:r>
              <a:rPr lang="en-US" sz="1300" dirty="0">
                <a:solidFill>
                  <a:srgbClr val="444444"/>
                </a:solidFill>
                <a:latin typeface="Helvetica" panose="020B0604020202020204" pitchFamily="34" charset="0"/>
              </a:rPr>
              <a:t>With very few lines of code and “few-shot” training, GPT 3.5 Turbo outperforms many non-transformer algorithms.</a:t>
            </a:r>
          </a:p>
          <a:p>
            <a:pPr marL="1143000" lvl="1" indent="-457200" fontAlgn="base"/>
            <a:r>
              <a:rPr lang="en-US" sz="1300" dirty="0">
                <a:solidFill>
                  <a:srgbClr val="444444"/>
                </a:solidFill>
                <a:latin typeface="Helvetica" panose="020B0604020202020204" pitchFamily="34" charset="0"/>
              </a:rPr>
              <a:t>GPT 3.5 Turbo seemed to perform about as well as a human, drawing a strait line from the end of the input.</a:t>
            </a:r>
          </a:p>
          <a:p>
            <a:pPr marL="1143000" lvl="1" indent="-457200" fontAlgn="base"/>
            <a:r>
              <a:rPr lang="en-US" sz="1300" dirty="0">
                <a:solidFill>
                  <a:srgbClr val="444444"/>
                </a:solidFill>
                <a:latin typeface="Helvetica" panose="020B0604020202020204" pitchFamily="34" charset="0"/>
              </a:rPr>
              <a:t>GPT 3.5 Turbo picked up on LAT and LON patterns but did not pick up on SOG &amp; COG patterns.</a:t>
            </a:r>
          </a:p>
          <a:p>
            <a:pPr marL="1143000" lvl="1" indent="-457200" fontAlgn="base"/>
            <a:r>
              <a:rPr lang="en-US" sz="1300" dirty="0">
                <a:solidFill>
                  <a:srgbClr val="444444"/>
                </a:solidFill>
                <a:latin typeface="Helvetica" panose="020B0604020202020204" pitchFamily="34" charset="0"/>
              </a:rPr>
              <a:t>Fine-tuning not available</a:t>
            </a:r>
          </a:p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44444"/>
                </a:solidFill>
                <a:latin typeface="Helvetica" panose="020B0604020202020204" pitchFamily="34" charset="0"/>
              </a:rPr>
              <a:t>GPT 3.0 </a:t>
            </a:r>
          </a:p>
          <a:p>
            <a:pPr marL="1143000" lvl="1" indent="-457200" fontAlgn="base"/>
            <a:r>
              <a:rPr lang="en-US" sz="1300" dirty="0">
                <a:solidFill>
                  <a:srgbClr val="444444"/>
                </a:solidFill>
                <a:latin typeface="Helvetica" panose="020B0604020202020204" pitchFamily="34" charset="0"/>
              </a:rPr>
              <a:t>Accepts too few characters as input and output to effectively pick up on patterns.</a:t>
            </a:r>
          </a:p>
          <a:p>
            <a:pPr marL="1143000" lvl="1" indent="-457200" fontAlgn="base"/>
            <a:r>
              <a:rPr lang="en-US" sz="1300" dirty="0">
                <a:solidFill>
                  <a:srgbClr val="444444"/>
                </a:solidFill>
                <a:latin typeface="Helvetica" panose="020B0604020202020204" pitchFamily="34" charset="0"/>
              </a:rPr>
              <a:t>Training is expensive. Original 26.3MB training file had to be reduced to 177KB to stay under $10 billing limit.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44444"/>
                </a:solidFill>
                <a:latin typeface="Helvetica" panose="020B0604020202020204" pitchFamily="34" charset="0"/>
              </a:rPr>
              <a:t>GPT 4.0</a:t>
            </a:r>
          </a:p>
          <a:p>
            <a:pPr marL="1143000" lvl="1" indent="-457200" fontAlgn="base"/>
            <a:r>
              <a:rPr lang="en-US" sz="1300" dirty="0">
                <a:solidFill>
                  <a:srgbClr val="444444"/>
                </a:solidFill>
                <a:latin typeface="Helvetica" panose="020B0604020202020204" pitchFamily="34" charset="0"/>
              </a:rPr>
              <a:t>Strangely, performed about as well as GPT 3.0.</a:t>
            </a:r>
          </a:p>
          <a:p>
            <a:pPr marL="1143000" lvl="1" indent="-457200" fontAlgn="base"/>
            <a:r>
              <a:rPr lang="en-US" sz="1300" dirty="0">
                <a:solidFill>
                  <a:srgbClr val="444444"/>
                </a:solidFill>
                <a:latin typeface="Helvetica" panose="020B0604020202020204" pitchFamily="34" charset="0"/>
              </a:rPr>
              <a:t>Fine-tuning not available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44444"/>
                </a:solidFill>
                <a:latin typeface="Helvetica" panose="020B0604020202020204" pitchFamily="34" charset="0"/>
              </a:rPr>
              <a:t>While the original intuition and approach remains valid, OpenAI’s services allow for very limited customization or fine-tuning. Additionally, the cost to fine-tune is prohibitive to research students.</a:t>
            </a:r>
            <a:endParaRPr lang="en-US" sz="1200" b="1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457200" indent="-457200" algn="l" fontAlgn="base">
              <a:buFont typeface="+mj-lt"/>
              <a:buAutoNum type="arabicPeriod"/>
            </a:pPr>
            <a:endParaRPr lang="en-US" sz="1600" b="1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457200" indent="-457200" algn="l" fontAlgn="base">
              <a:buFont typeface="+mj-lt"/>
              <a:buAutoNum type="arabicPeriod"/>
            </a:pPr>
            <a:endParaRPr lang="en-US" sz="1600" b="1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457200" indent="-457200" algn="l" fontAlgn="base">
              <a:buFont typeface="+mj-lt"/>
              <a:buAutoNum type="arabicPeriod"/>
            </a:pPr>
            <a:endParaRPr lang="en-US" sz="1600" b="1" i="0" dirty="0">
              <a:solidFill>
                <a:srgbClr val="005B88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E9423E-99F4-104E-B873-37E9C0D08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887"/>
            <a:ext cx="10499463" cy="105425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1E209B-E34F-81AF-93FC-42AC42B62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343" y="746707"/>
            <a:ext cx="5007051" cy="3755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873054-EED0-793C-9E0C-B377D06F6680}"/>
              </a:ext>
            </a:extLst>
          </p:cNvPr>
          <p:cNvSpPr txBox="1"/>
          <p:nvPr/>
        </p:nvSpPr>
        <p:spPr>
          <a:xfrm>
            <a:off x="7219950" y="4458909"/>
            <a:ext cx="4362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GPT 3.5 Turbo few-shot prediction in green, actual is dashed red, input is solid red.</a:t>
            </a:r>
          </a:p>
        </p:txBody>
      </p:sp>
    </p:spTree>
    <p:extLst>
      <p:ext uri="{BB962C8B-B14F-4D97-AF65-F5344CB8AC3E}">
        <p14:creationId xmlns:p14="http://schemas.microsoft.com/office/powerpoint/2010/main" val="3262308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509573-46E2-7A4F-8B57-515709212A1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169137"/>
            <a:ext cx="10391775" cy="4177718"/>
          </a:xfrm>
        </p:spPr>
        <p:txBody>
          <a:bodyPr>
            <a:normAutofit/>
          </a:bodyPr>
          <a:lstStyle/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44444"/>
                </a:solidFill>
                <a:latin typeface="Helvetica" panose="020B0604020202020204" pitchFamily="34" charset="0"/>
              </a:rPr>
              <a:t>Graduate Thesis Level</a:t>
            </a:r>
          </a:p>
          <a:p>
            <a:pPr marL="1143000" lvl="1" indent="-457200" fontAlgn="base"/>
            <a:r>
              <a:rPr lang="en-US" sz="1600" dirty="0">
                <a:solidFill>
                  <a:srgbClr val="444444"/>
                </a:solidFill>
                <a:latin typeface="Helvetica" panose="020B0604020202020204" pitchFamily="34" charset="0"/>
              </a:rPr>
              <a:t>Continue to work with GPT 4.0 prompt engineering to try to increase performance.</a:t>
            </a:r>
          </a:p>
          <a:p>
            <a:pPr marL="1143000" lvl="1" indent="-457200" fontAlgn="base"/>
            <a:r>
              <a:rPr lang="en-US" sz="1600" dirty="0">
                <a:solidFill>
                  <a:srgbClr val="444444"/>
                </a:solidFill>
                <a:latin typeface="Helvetica" panose="020B0604020202020204" pitchFamily="34" charset="0"/>
              </a:rPr>
              <a:t>Train an array of open source LLMs to compare results to state-of-the-art.</a:t>
            </a:r>
          </a:p>
          <a:p>
            <a:pPr marL="1143000" lvl="1" indent="-457200" fontAlgn="base"/>
            <a:r>
              <a:rPr lang="en-US" sz="1600" dirty="0">
                <a:solidFill>
                  <a:srgbClr val="444444"/>
                </a:solidFill>
                <a:latin typeface="Helvetica" panose="020B0604020202020204" pitchFamily="34" charset="0"/>
              </a:rPr>
              <a:t>Compare LLMs with transformers trained from scratch.</a:t>
            </a:r>
          </a:p>
          <a:p>
            <a:pPr marL="1143000" lvl="1" indent="-457200" fontAlgn="base"/>
            <a:r>
              <a:rPr lang="en-US" sz="1600" dirty="0">
                <a:solidFill>
                  <a:srgbClr val="444444"/>
                </a:solidFill>
                <a:latin typeface="Helvetica" panose="020B0604020202020204" pitchFamily="34" charset="0"/>
              </a:rPr>
              <a:t>Try different combinations of input and output features.</a:t>
            </a:r>
          </a:p>
          <a:p>
            <a:pPr marL="1143000" lvl="1" indent="-457200" fontAlgn="base"/>
            <a:endParaRPr lang="en-US" sz="1600" dirty="0">
              <a:solidFill>
                <a:srgbClr val="444444"/>
              </a:solidFill>
              <a:latin typeface="Helvetica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44444"/>
                </a:solidFill>
                <a:latin typeface="Helvetica" panose="020B0604020202020204" pitchFamily="34" charset="0"/>
              </a:rPr>
              <a:t>PhD Dissertation Level</a:t>
            </a:r>
          </a:p>
          <a:p>
            <a:pPr marL="1143000" lvl="1" indent="-457200" fontAlgn="base"/>
            <a:r>
              <a:rPr lang="en-US" sz="1600" dirty="0">
                <a:solidFill>
                  <a:srgbClr val="444444"/>
                </a:solidFill>
                <a:latin typeface="Helvetica" panose="020B0604020202020204" pitchFamily="34" charset="0"/>
              </a:rPr>
              <a:t>Understand how the transformer is learning trajectory patterns.</a:t>
            </a:r>
          </a:p>
          <a:p>
            <a:pPr marL="1143000" lvl="1" indent="-457200" fontAlgn="base"/>
            <a:r>
              <a:rPr lang="en-US" sz="1600" dirty="0">
                <a:solidFill>
                  <a:srgbClr val="444444"/>
                </a:solidFill>
                <a:latin typeface="Helvetica" panose="020B0604020202020204" pitchFamily="34" charset="0"/>
              </a:rPr>
              <a:t>Understand how to optimize transformer/LLM parameters for trajectory prediction (heads, layers, embedded layers, learning rate, warm up tokens).</a:t>
            </a:r>
          </a:p>
          <a:p>
            <a:pPr marL="1143000" lvl="1" indent="-457200" fontAlgn="base"/>
            <a:r>
              <a:rPr lang="en-US" sz="1600" dirty="0">
                <a:solidFill>
                  <a:srgbClr val="444444"/>
                </a:solidFill>
                <a:latin typeface="Helvetica" panose="020B0604020202020204" pitchFamily="34" charset="0"/>
              </a:rPr>
              <a:t>Build and demonstrate a transformer/LLM model that is state-of-the-art in location prediction.</a:t>
            </a:r>
          </a:p>
          <a:p>
            <a:pPr marL="1143000" lvl="1" indent="-457200" fontAlgn="base"/>
            <a:r>
              <a:rPr lang="en-US" sz="1600" dirty="0">
                <a:solidFill>
                  <a:srgbClr val="444444"/>
                </a:solidFill>
                <a:latin typeface="Helvetica" panose="020B0604020202020204" pitchFamily="34" charset="0"/>
              </a:rPr>
              <a:t>Demonstrate applicability and versatility of model on ground, maritime, and air domains, given domain specific features.</a:t>
            </a:r>
          </a:p>
          <a:p>
            <a:pPr marL="1143000" lvl="1" indent="-457200" fontAlgn="base"/>
            <a:endParaRPr lang="en-US" sz="1400" dirty="0">
              <a:solidFill>
                <a:srgbClr val="444444"/>
              </a:solidFill>
              <a:latin typeface="Helvetica" panose="020B0604020202020204" pitchFamily="34" charset="0"/>
            </a:endParaRPr>
          </a:p>
          <a:p>
            <a:pPr marL="1143000" lvl="1" indent="-457200" fontAlgn="base">
              <a:buFont typeface="+mj-lt"/>
              <a:buAutoNum type="arabicPeriod"/>
            </a:pPr>
            <a:endParaRPr lang="en-US" sz="1200" b="1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457200" indent="-457200" algn="l" fontAlgn="base">
              <a:buFont typeface="+mj-lt"/>
              <a:buAutoNum type="arabicPeriod"/>
            </a:pPr>
            <a:endParaRPr lang="en-US" sz="1600" b="1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457200" indent="-457200" algn="l" fontAlgn="base">
              <a:buFont typeface="+mj-lt"/>
              <a:buAutoNum type="arabicPeriod"/>
            </a:pPr>
            <a:endParaRPr lang="en-US" sz="1600" b="1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  <a:p>
            <a:pPr marL="457200" indent="-457200" algn="l" fontAlgn="base">
              <a:buFont typeface="+mj-lt"/>
              <a:buAutoNum type="arabicPeriod"/>
            </a:pPr>
            <a:endParaRPr lang="en-US" sz="1600" b="1" i="0" dirty="0">
              <a:solidFill>
                <a:srgbClr val="005B88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E9423E-99F4-104E-B873-37E9C0D08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887"/>
            <a:ext cx="10499463" cy="1054250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504650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8611</TotalTime>
  <Words>1235</Words>
  <Application>Microsoft Office PowerPoint</Application>
  <PresentationFormat>Widescreen</PresentationFormat>
  <Paragraphs>156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Helvetica</vt:lpstr>
      <vt:lpstr>Times New Roman</vt:lpstr>
      <vt:lpstr>Office Theme</vt:lpstr>
      <vt:lpstr>1_Office Theme</vt:lpstr>
      <vt:lpstr>Leveraging Large Language Models (LLM) for AIS Vessel Trajectory Prediction</vt:lpstr>
      <vt:lpstr>Project Objective</vt:lpstr>
      <vt:lpstr>Technical Approach - Architecture</vt:lpstr>
      <vt:lpstr>Technical Approach – Key Steps</vt:lpstr>
      <vt:lpstr>Technical Approach – Innovation</vt:lpstr>
      <vt:lpstr>Technical Approach – Innovation Cont.</vt:lpstr>
      <vt:lpstr>Results</vt:lpstr>
      <vt:lpstr>Conclusion</vt:lpstr>
      <vt:lpstr>Future Work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Ryan Gross</cp:lastModifiedBy>
  <cp:revision>34</cp:revision>
  <dcterms:created xsi:type="dcterms:W3CDTF">2020-03-10T16:22:03Z</dcterms:created>
  <dcterms:modified xsi:type="dcterms:W3CDTF">2023-07-29T23:21:52Z</dcterms:modified>
</cp:coreProperties>
</file>